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9" r:id="rId2"/>
  </p:sldIdLst>
  <p:sldSz cx="18288000" cy="10287000"/>
  <p:notesSz cx="6858000" cy="9144000"/>
  <p:embeddedFontLst>
    <p:embeddedFont>
      <p:font typeface="Roboto Bold" panose="020B0604020202020204" charset="0"/>
      <p:regular r:id="rId3"/>
      <p:bold r:id="rId4"/>
    </p:embeddedFont>
    <p:embeddedFont>
      <p:font typeface="Eras Bold ITC" panose="020B0907030504020204" pitchFamily="34" charset="0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Roboto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35BB12C-8E64-484B-8B19-FCECBADB2960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3.sv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gif"/><Relationship Id="rId12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054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34F6F7-8DD4-4127-8241-45EBF2E4EFFC}"/>
              </a:ext>
            </a:extLst>
          </p:cNvPr>
          <p:cNvGrpSpPr/>
          <p:nvPr/>
        </p:nvGrpSpPr>
        <p:grpSpPr>
          <a:xfrm>
            <a:off x="389215" y="279360"/>
            <a:ext cx="7825776" cy="7261668"/>
            <a:chOff x="603676" y="-417513"/>
            <a:chExt cx="7825776" cy="7261668"/>
          </a:xfrm>
        </p:grpSpPr>
        <p:sp>
          <p:nvSpPr>
            <p:cNvPr id="5" name="Freeform 5"/>
            <p:cNvSpPr/>
            <p:nvPr/>
          </p:nvSpPr>
          <p:spPr>
            <a:xfrm>
              <a:off x="2135251" y="1043837"/>
              <a:ext cx="4713069" cy="4713069"/>
            </a:xfrm>
            <a:custGeom>
              <a:avLst/>
              <a:gdLst/>
              <a:ahLst/>
              <a:cxnLst/>
              <a:rect l="l" t="t" r="r" b="b"/>
              <a:pathLst>
                <a:path w="4713069" h="4713069">
                  <a:moveTo>
                    <a:pt x="0" y="0"/>
                  </a:moveTo>
                  <a:lnTo>
                    <a:pt x="4713070" y="0"/>
                  </a:lnTo>
                  <a:lnTo>
                    <a:pt x="4713070" y="4713069"/>
                  </a:lnTo>
                  <a:lnTo>
                    <a:pt x="0" y="47130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=""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383A929-771E-4C6D-935F-97E34E63CB4B}"/>
                </a:ext>
              </a:extLst>
            </p:cNvPr>
            <p:cNvGrpSpPr/>
            <p:nvPr/>
          </p:nvGrpSpPr>
          <p:grpSpPr>
            <a:xfrm>
              <a:off x="603676" y="-417513"/>
              <a:ext cx="7825776" cy="7261668"/>
              <a:chOff x="603677" y="1574068"/>
              <a:chExt cx="7825776" cy="726166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603677" y="1574068"/>
                <a:ext cx="7825776" cy="7261668"/>
              </a:xfrm>
              <a:custGeom>
                <a:avLst/>
                <a:gdLst/>
                <a:ahLst/>
                <a:cxnLst/>
                <a:rect l="l" t="t" r="r" b="b"/>
                <a:pathLst>
                  <a:path w="7825776" h="7261668">
                    <a:moveTo>
                      <a:pt x="0" y="0"/>
                    </a:moveTo>
                    <a:lnTo>
                      <a:pt x="7825776" y="0"/>
                    </a:lnTo>
                    <a:lnTo>
                      <a:pt x="7825776" y="7261668"/>
                    </a:lnTo>
                    <a:lnTo>
                      <a:pt x="0" y="726166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5"/>
                <a:stretch>
                  <a:fillRect/>
                </a:stretch>
              </a:blipFill>
            </p:spPr>
          </p:sp>
          <p:grpSp>
            <p:nvGrpSpPr>
              <p:cNvPr id="6" name="Group 6"/>
              <p:cNvGrpSpPr/>
              <p:nvPr/>
            </p:nvGrpSpPr>
            <p:grpSpPr>
              <a:xfrm>
                <a:off x="2273634" y="3250034"/>
                <a:ext cx="4315632" cy="4315632"/>
                <a:chOff x="-6833" y="2994"/>
                <a:chExt cx="812800" cy="812800"/>
              </a:xfrm>
            </p:grpSpPr>
            <p:sp>
              <p:nvSpPr>
                <p:cNvPr id="7" name="Freeform 7"/>
                <p:cNvSpPr/>
                <p:nvPr/>
              </p:nvSpPr>
              <p:spPr>
                <a:xfrm>
                  <a:off x="-6833" y="2994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blipFill>
                  <a:blip r:embed="rId6"/>
                  <a:stretch>
                    <a:fillRect l="-96117" t="-6676" r="-31818" b="-23246"/>
                  </a:stretch>
                </a:blipFill>
              </p:spPr>
            </p:sp>
          </p:grpSp>
        </p:grpSp>
      </p:grpSp>
      <p:sp>
        <p:nvSpPr>
          <p:cNvPr id="8" name="TextBox 8"/>
          <p:cNvSpPr txBox="1"/>
          <p:nvPr/>
        </p:nvSpPr>
        <p:spPr>
          <a:xfrm>
            <a:off x="8473893" y="2270752"/>
            <a:ext cx="9836512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71"/>
              </a:lnSpc>
              <a:spcBef>
                <a:spcPct val="0"/>
              </a:spcBef>
            </a:pPr>
            <a:r>
              <a:rPr lang="en-US" sz="5823" b="1" spc="-198" dirty="0" smtClean="0">
                <a:solidFill>
                  <a:srgbClr val="EFBB35"/>
                </a:solidFill>
                <a:latin typeface="Arial" panose="020B0604020202020204" pitchFamily="34" charset="0"/>
                <a:ea typeface="Roboto Bold"/>
                <a:cs typeface="Arial" panose="020B0604020202020204" pitchFamily="34" charset="0"/>
                <a:sym typeface="Roboto Bold"/>
              </a:rPr>
              <a:t>[Do Dang </a:t>
            </a:r>
            <a:r>
              <a:rPr lang="en-US" sz="5823" b="1" spc="-198" dirty="0" err="1" smtClean="0">
                <a:solidFill>
                  <a:srgbClr val="EFBB35"/>
                </a:solidFill>
                <a:latin typeface="Arial" panose="020B0604020202020204" pitchFamily="34" charset="0"/>
                <a:ea typeface="Roboto Bold"/>
                <a:cs typeface="Arial" panose="020B0604020202020204" pitchFamily="34" charset="0"/>
                <a:sym typeface="Roboto Bold"/>
              </a:rPr>
              <a:t>Huy</a:t>
            </a:r>
            <a:r>
              <a:rPr lang="en-US" sz="5823" b="1" spc="-198" dirty="0" smtClean="0">
                <a:solidFill>
                  <a:srgbClr val="EFBB35"/>
                </a:solidFill>
                <a:latin typeface="Arial" panose="020B0604020202020204" pitchFamily="34" charset="0"/>
                <a:ea typeface="Roboto Bold"/>
                <a:cs typeface="Arial" panose="020B0604020202020204" pitchFamily="34" charset="0"/>
                <a:sym typeface="Roboto Bold"/>
              </a:rPr>
              <a:t>]</a:t>
            </a:r>
            <a:endParaRPr lang="en-US" sz="5823" b="1" spc="-198" dirty="0">
              <a:solidFill>
                <a:srgbClr val="EFBB35"/>
              </a:solidFill>
              <a:latin typeface="Arial" panose="020B0604020202020204" pitchFamily="34" charset="0"/>
              <a:ea typeface="Roboto Bold"/>
              <a:cs typeface="Arial" panose="020B0604020202020204" pitchFamily="34" charset="0"/>
              <a:sym typeface="Roboto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0823" y="7655732"/>
            <a:ext cx="8602237" cy="654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59"/>
              </a:lnSpc>
              <a:spcBef>
                <a:spcPct val="0"/>
              </a:spcBef>
            </a:pPr>
            <a:r>
              <a:rPr lang="en-US" sz="4287" spc="-145" dirty="0">
                <a:solidFill>
                  <a:srgbClr val="FFFFFF"/>
                </a:solidFill>
                <a:latin typeface="Eras Bold ITC" panose="020B0907030504020204" pitchFamily="34" charset="0"/>
                <a:ea typeface="Roboto Bold"/>
                <a:cs typeface="Roboto Bold"/>
                <a:sym typeface="Roboto Bold"/>
              </a:rPr>
              <a:t>GRADUATION CEREMONY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155204" y="1723907"/>
            <a:ext cx="4473890" cy="5257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15"/>
              </a:lnSpc>
              <a:spcBef>
                <a:spcPct val="0"/>
              </a:spcBef>
            </a:pPr>
            <a:r>
              <a:rPr lang="en-US" sz="3487" b="1" spc="-118" dirty="0">
                <a:solidFill>
                  <a:srgbClr val="FFFFFF"/>
                </a:solidFill>
                <a:latin typeface="Roboto Bold" panose="020B0604020202020204" charset="0"/>
                <a:ea typeface="Roboto Bold" panose="020B0604020202020204" charset="0"/>
                <a:cs typeface="Roboto"/>
                <a:sym typeface="Roboto"/>
              </a:rPr>
              <a:t>BACHELOR GRADUATE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3190405" y="-1953994"/>
            <a:ext cx="6453120" cy="6687171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-2290263" y="4788511"/>
            <a:ext cx="6453120" cy="6687171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8577562" y="3372459"/>
            <a:ext cx="9374397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586"/>
              </a:lnSpc>
            </a:pPr>
            <a:r>
              <a:rPr lang="en-US" sz="3000" spc="-135" dirty="0" smtClean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Major: </a:t>
            </a:r>
            <a:r>
              <a:rPr lang="en-US" sz="3000" spc="-135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Information and Communication </a:t>
            </a:r>
            <a:r>
              <a:rPr lang="en-US" sz="3000" spc="-135" dirty="0" smtClean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Technologies</a:t>
            </a:r>
          </a:p>
          <a:p>
            <a:pPr algn="just">
              <a:lnSpc>
                <a:spcPts val="5586"/>
              </a:lnSpc>
            </a:pPr>
            <a:r>
              <a:rPr lang="en-US" sz="3000" spc="-135" dirty="0" smtClean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Department</a:t>
            </a:r>
            <a:r>
              <a:rPr lang="en-US" sz="3000" spc="-135" dirty="0" smtClean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: </a:t>
            </a:r>
            <a:r>
              <a:rPr lang="en-US" sz="3000" spc="-135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University of Science and Technology of Hanoi</a:t>
            </a:r>
            <a:endParaRPr lang="en-US" sz="3000" spc="-135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19129803-46D7-4D23-B1F8-7E2DD359D686}"/>
              </a:ext>
            </a:extLst>
          </p:cNvPr>
          <p:cNvSpPr/>
          <p:nvPr/>
        </p:nvSpPr>
        <p:spPr>
          <a:xfrm>
            <a:off x="12496800" y="161893"/>
            <a:ext cx="2089346" cy="1170034"/>
          </a:xfrm>
          <a:custGeom>
            <a:avLst/>
            <a:gdLst/>
            <a:ahLst/>
            <a:cxnLst/>
            <a:rect l="l" t="t" r="r" b="b"/>
            <a:pathLst>
              <a:path w="2089346" h="1170034">
                <a:moveTo>
                  <a:pt x="0" y="0"/>
                </a:moveTo>
                <a:lnTo>
                  <a:pt x="2089346" y="0"/>
                </a:lnTo>
                <a:lnTo>
                  <a:pt x="2089346" y="1170034"/>
                </a:lnTo>
                <a:lnTo>
                  <a:pt x="0" y="11700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8" name="Freeform 7"/>
          <p:cNvSpPr/>
          <p:nvPr/>
        </p:nvSpPr>
        <p:spPr>
          <a:xfrm>
            <a:off x="2253437" y="8473634"/>
            <a:ext cx="3841245" cy="1401866"/>
          </a:xfrm>
          <a:custGeom>
            <a:avLst/>
            <a:gdLst/>
            <a:ahLst/>
            <a:cxnLst/>
            <a:rect l="l" t="t" r="r" b="b"/>
            <a:pathLst>
              <a:path w="6863370" h="2119066">
                <a:moveTo>
                  <a:pt x="0" y="0"/>
                </a:moveTo>
                <a:lnTo>
                  <a:pt x="6863371" y="0"/>
                </a:lnTo>
                <a:lnTo>
                  <a:pt x="6863371" y="2119065"/>
                </a:lnTo>
                <a:lnTo>
                  <a:pt x="0" y="21190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637F648-8471-42CF-BD33-6EA6CFD07FE9}"/>
              </a:ext>
            </a:extLst>
          </p:cNvPr>
          <p:cNvGrpSpPr/>
          <p:nvPr/>
        </p:nvGrpSpPr>
        <p:grpSpPr>
          <a:xfrm>
            <a:off x="9786142" y="6371439"/>
            <a:ext cx="8055536" cy="1679818"/>
            <a:chOff x="9684473" y="6771063"/>
            <a:chExt cx="8055536" cy="1679818"/>
          </a:xfrm>
        </p:grpSpPr>
        <p:sp>
          <p:nvSpPr>
            <p:cNvPr id="17" name="Freeform 3"/>
            <p:cNvSpPr/>
            <p:nvPr/>
          </p:nvSpPr>
          <p:spPr>
            <a:xfrm>
              <a:off x="9684473" y="6771063"/>
              <a:ext cx="8055536" cy="1679818"/>
            </a:xfrm>
            <a:custGeom>
              <a:avLst/>
              <a:gdLst/>
              <a:ahLst/>
              <a:cxnLst/>
              <a:rect l="l" t="t" r="r" b="b"/>
              <a:pathLst>
                <a:path w="9859328" h="2107431">
                  <a:moveTo>
                    <a:pt x="0" y="0"/>
                  </a:moveTo>
                  <a:lnTo>
                    <a:pt x="9859328" y="0"/>
                  </a:lnTo>
                  <a:lnTo>
                    <a:pt x="9859328" y="2107431"/>
                  </a:lnTo>
                  <a:lnTo>
                    <a:pt x="0" y="21074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/>
              </a:blip>
              <a:stretch>
                <a:fillRect/>
              </a:stretch>
            </a:blipFill>
          </p:spPr>
        </p:sp>
        <p:sp>
          <p:nvSpPr>
            <p:cNvPr id="13" name="TextBox 12"/>
            <p:cNvSpPr txBox="1"/>
            <p:nvPr/>
          </p:nvSpPr>
          <p:spPr>
            <a:xfrm>
              <a:off x="10471578" y="7159816"/>
              <a:ext cx="64193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dirty="0">
                  <a:solidFill>
                    <a:schemeClr val="bg1"/>
                  </a:solidFill>
                </a:rPr>
                <a:t>Graduation is not the end, it’s the beginning.</a:t>
              </a:r>
              <a:endParaRPr lang="en-US" sz="3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12"/>
          <a:srcRect t="9053" b="17623"/>
          <a:stretch/>
        </p:blipFill>
        <p:spPr>
          <a:xfrm>
            <a:off x="2086486" y="1916563"/>
            <a:ext cx="4342438" cy="439315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57572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34</Words>
  <Application>Microsoft Office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Roboto Bold</vt:lpstr>
      <vt:lpstr>Eras Bold ITC</vt:lpstr>
      <vt:lpstr>Calibri</vt:lpstr>
      <vt:lpstr>Roboto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lễ tốt nghiệp</dc:title>
  <dc:creator>USTH</dc:creator>
  <cp:lastModifiedBy>ADMIN</cp:lastModifiedBy>
  <cp:revision>21</cp:revision>
  <dcterms:created xsi:type="dcterms:W3CDTF">2006-08-16T00:00:00Z</dcterms:created>
  <dcterms:modified xsi:type="dcterms:W3CDTF">2024-08-12T19:09:39Z</dcterms:modified>
  <dc:identifier>DAGND6zC5nA</dc:identifier>
</cp:coreProperties>
</file>

<file path=docProps/thumbnail.jpeg>
</file>